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60" r:id="rId2"/>
    <p:sldId id="261" r:id="rId3"/>
    <p:sldId id="370" r:id="rId4"/>
    <p:sldId id="388" r:id="rId5"/>
    <p:sldId id="389" r:id="rId6"/>
    <p:sldId id="344" r:id="rId7"/>
    <p:sldId id="353" r:id="rId8"/>
    <p:sldId id="387" r:id="rId9"/>
    <p:sldId id="351" r:id="rId10"/>
    <p:sldId id="384" r:id="rId11"/>
    <p:sldId id="385" r:id="rId12"/>
    <p:sldId id="371" r:id="rId13"/>
    <p:sldId id="372" r:id="rId14"/>
    <p:sldId id="392" r:id="rId15"/>
    <p:sldId id="346" r:id="rId16"/>
    <p:sldId id="393" r:id="rId17"/>
    <p:sldId id="391" r:id="rId18"/>
    <p:sldId id="359" r:id="rId19"/>
    <p:sldId id="381" r:id="rId20"/>
    <p:sldId id="360" r:id="rId21"/>
    <p:sldId id="382" r:id="rId22"/>
    <p:sldId id="364" r:id="rId23"/>
    <p:sldId id="383" r:id="rId24"/>
    <p:sldId id="363" r:id="rId25"/>
    <p:sldId id="373" r:id="rId26"/>
    <p:sldId id="375" r:id="rId27"/>
    <p:sldId id="378" r:id="rId28"/>
    <p:sldId id="380" r:id="rId29"/>
    <p:sldId id="379" r:id="rId30"/>
    <p:sldId id="390" r:id="rId31"/>
    <p:sldId id="338" r:id="rId32"/>
    <p:sldId id="311" r:id="rId33"/>
    <p:sldId id="366" r:id="rId34"/>
    <p:sldId id="368" r:id="rId35"/>
    <p:sldId id="267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982"/>
    <p:restoredTop sz="75256"/>
  </p:normalViewPr>
  <p:slideViewPr>
    <p:cSldViewPr snapToGrid="0" snapToObjects="1">
      <p:cViewPr>
        <p:scale>
          <a:sx n="75" d="100"/>
          <a:sy n="75" d="100"/>
        </p:scale>
        <p:origin x="88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12.tiff>
</file>

<file path=ppt/media/image2.png>
</file>

<file path=ppt/media/image3.tiff>
</file>

<file path=ppt/media/image4.tiff>
</file>

<file path=ppt/media/image5.png>
</file>

<file path=ppt/media/image6.tiff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3667FE-0241-174B-8208-750EC15F3C6A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CD53EF-83E6-A54D-9103-6B2178C95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29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2573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40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314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4617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3563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1145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Gradient boosting is a version of decision trees ... like they cut off the </a:t>
            </a:r>
            <a:r>
              <a:rPr lang="en-US" baseline="0" dirty="0" err="1" smtClean="0"/>
              <a:t>teee</a:t>
            </a:r>
            <a:r>
              <a:rPr lang="en-US" baseline="0" dirty="0" smtClean="0"/>
              <a:t> at some </a:t>
            </a:r>
            <a:r>
              <a:rPr lang="en-US" baseline="0" dirty="0" err="1" smtClean="0"/>
              <a:t>point?Both</a:t>
            </a:r>
            <a:r>
              <a:rPr lang="en-US" baseline="0" dirty="0" smtClean="0"/>
              <a:t> random forest and gradient boosting are optimization of decision trees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8134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Gradient boosting is a version of decision trees ... like they cut off the </a:t>
            </a:r>
            <a:r>
              <a:rPr lang="en-US" baseline="0" dirty="0" err="1" smtClean="0"/>
              <a:t>teee</a:t>
            </a:r>
            <a:r>
              <a:rPr lang="en-US" baseline="0" dirty="0" smtClean="0"/>
              <a:t> at some </a:t>
            </a:r>
            <a:r>
              <a:rPr lang="en-US" baseline="0" dirty="0" err="1" smtClean="0"/>
              <a:t>point?Both</a:t>
            </a:r>
            <a:r>
              <a:rPr lang="en-US" baseline="0" dirty="0" smtClean="0"/>
              <a:t> random forest and gradient boosting are optimization of decision trees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7416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Gradient boosting is a version of decision trees ... like they cut off the </a:t>
            </a:r>
            <a:r>
              <a:rPr lang="en-US" baseline="0" dirty="0" err="1" smtClean="0"/>
              <a:t>teee</a:t>
            </a:r>
            <a:r>
              <a:rPr lang="en-US" baseline="0" dirty="0" smtClean="0"/>
              <a:t> at some </a:t>
            </a:r>
            <a:r>
              <a:rPr lang="en-US" baseline="0" dirty="0" err="1" smtClean="0"/>
              <a:t>point?Both</a:t>
            </a:r>
            <a:r>
              <a:rPr lang="en-US" baseline="0" dirty="0" smtClean="0"/>
              <a:t> random forest and gradient boosting are optimization of decision trees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229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SVM</a:t>
            </a:r>
          </a:p>
          <a:p>
            <a:endParaRPr lang="en-US" baseline="0" dirty="0" smtClean="0"/>
          </a:p>
          <a:p>
            <a:r>
              <a:rPr lang="en-US" baseline="0" dirty="0" smtClean="0"/>
              <a:t>"This is the idea behind the support </a:t>
            </a:r>
            <a:r>
              <a:rPr lang="en-US" baseline="0" dirty="0" err="1" smtClean="0"/>
              <a:t>vectormachine</a:t>
            </a:r>
            <a:r>
              <a:rPr lang="en-US" baseline="0" dirty="0" smtClean="0"/>
              <a:t>, which finds the hyperplane that maximizes the distance to the nearest </a:t>
            </a:r>
            <a:r>
              <a:rPr lang="en-US" baseline="0" dirty="0" err="1" smtClean="0"/>
              <a:t>pointin</a:t>
            </a:r>
            <a:r>
              <a:rPr lang="en-US" baseline="0" dirty="0" smtClean="0"/>
              <a:t> each class (Figure 16-6)."- data science from scratch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233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SVM</a:t>
            </a:r>
          </a:p>
          <a:p>
            <a:endParaRPr lang="en-US" baseline="0" dirty="0" smtClean="0"/>
          </a:p>
          <a:p>
            <a:r>
              <a:rPr lang="en-US" baseline="0" dirty="0" smtClean="0"/>
              <a:t>"This is the idea behind the support </a:t>
            </a:r>
            <a:r>
              <a:rPr lang="en-US" baseline="0" dirty="0" smtClean="0"/>
              <a:t>vector machine</a:t>
            </a:r>
            <a:r>
              <a:rPr lang="en-US" baseline="0" dirty="0" smtClean="0"/>
              <a:t>, which finds the hyperplane that maximizes the distance to the nearest </a:t>
            </a:r>
            <a:r>
              <a:rPr lang="en-US" baseline="0" dirty="0" smtClean="0"/>
              <a:t>point in </a:t>
            </a:r>
            <a:r>
              <a:rPr lang="en-US" baseline="0" dirty="0" smtClean="0"/>
              <a:t>each class (Figure 16-6)."- data science from scratch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2974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99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640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1040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http://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yulearning.blogspot.com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1434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3851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955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301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898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22848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25106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1045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24460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16212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84285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19311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SVM</a:t>
            </a:r>
          </a:p>
          <a:p>
            <a:endParaRPr lang="en-US" baseline="0" dirty="0" smtClean="0"/>
          </a:p>
          <a:p>
            <a:r>
              <a:rPr lang="en-US" baseline="0" dirty="0" smtClean="0"/>
              <a:t>"This is the idea behind the support </a:t>
            </a:r>
            <a:r>
              <a:rPr lang="en-US" baseline="0" dirty="0" err="1" smtClean="0"/>
              <a:t>vectormachine</a:t>
            </a:r>
            <a:r>
              <a:rPr lang="en-US" baseline="0" dirty="0" smtClean="0"/>
              <a:t>, which finds the hyperplane that maximizes the distance to the nearest </a:t>
            </a:r>
            <a:r>
              <a:rPr lang="en-US" baseline="0" dirty="0" err="1" smtClean="0"/>
              <a:t>pointin</a:t>
            </a:r>
            <a:r>
              <a:rPr lang="en-US" baseline="0" dirty="0" smtClean="0"/>
              <a:t> each class (Figure 16-6)."- data science from scratch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8541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49627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38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8567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580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9009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https://commons.wikimedia.org/wiki/File:Linear_regression.svg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367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7787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61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66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541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32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780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410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389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07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861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237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00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454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282815-4420-0C4B-8A38-13E3ACCFADAC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888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36100"/>
            <a:ext cx="9144000" cy="2387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Machine Learning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Overview</a:t>
            </a:r>
            <a:endParaRPr 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13340"/>
            <a:ext cx="9144000" cy="83744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Stephen McLaughlin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PhD Student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112" y="4928385"/>
            <a:ext cx="4303776" cy="6858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856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Types of 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machine learning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Supervised learning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starting with labeled training data</a:t>
            </a:r>
            <a:endParaRPr lang="en-US" sz="32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Unsupervised learning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inferring relationships without class 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labels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364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Types of 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machine learning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Supervised learning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starting with labeled training data</a:t>
            </a:r>
            <a:endParaRPr lang="en-US" sz="32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Unsupervised learning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inferring relationships without class labels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Reinforcement learning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neural networks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9360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698628" y="1105290"/>
            <a:ext cx="246554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Algorithm</a:t>
            </a:r>
            <a:endParaRPr lang="en-US" sz="4400" dirty="0"/>
          </a:p>
        </p:txBody>
      </p:sp>
      <p:sp>
        <p:nvSpPr>
          <p:cNvPr id="14" name="Right Arrow 13"/>
          <p:cNvSpPr/>
          <p:nvPr/>
        </p:nvSpPr>
        <p:spPr>
          <a:xfrm rot="189896">
            <a:off x="3928370" y="1340595"/>
            <a:ext cx="2621390" cy="90785"/>
          </a:xfrm>
          <a:prstGeom prst="rightArrow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13183" y="3238559"/>
            <a:ext cx="329724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Validation set</a:t>
            </a:r>
            <a:endParaRPr lang="en-US" sz="4400" dirty="0"/>
          </a:p>
        </p:txBody>
      </p:sp>
      <p:sp>
        <p:nvSpPr>
          <p:cNvPr id="18" name="Rectangle 17"/>
          <p:cNvSpPr/>
          <p:nvPr/>
        </p:nvSpPr>
        <p:spPr>
          <a:xfrm>
            <a:off x="3453272" y="4921242"/>
            <a:ext cx="191174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Test </a:t>
            </a:r>
            <a:r>
              <a:rPr lang="en-US" sz="4400" dirty="0"/>
              <a:t>set</a:t>
            </a:r>
          </a:p>
        </p:txBody>
      </p:sp>
      <p:sp>
        <p:nvSpPr>
          <p:cNvPr id="23" name="Right Arrow 22"/>
          <p:cNvSpPr/>
          <p:nvPr/>
        </p:nvSpPr>
        <p:spPr>
          <a:xfrm rot="4585951">
            <a:off x="7237211" y="3491119"/>
            <a:ext cx="2396979" cy="114738"/>
          </a:xfrm>
          <a:prstGeom prst="rightArrow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781272" y="5017066"/>
            <a:ext cx="261135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Real world</a:t>
            </a:r>
            <a:endParaRPr lang="en-US" sz="4400" dirty="0"/>
          </a:p>
        </p:txBody>
      </p:sp>
      <p:sp>
        <p:nvSpPr>
          <p:cNvPr id="25" name="Right Arrow 24"/>
          <p:cNvSpPr/>
          <p:nvPr/>
        </p:nvSpPr>
        <p:spPr>
          <a:xfrm rot="7271827">
            <a:off x="4974291" y="3514955"/>
            <a:ext cx="2832791" cy="112756"/>
          </a:xfrm>
          <a:prstGeom prst="rightArrow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eft-Right Arrow 25"/>
          <p:cNvSpPr/>
          <p:nvPr/>
        </p:nvSpPr>
        <p:spPr>
          <a:xfrm rot="19828837">
            <a:off x="3971354" y="2472469"/>
            <a:ext cx="2787320" cy="22653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337930" y="421614"/>
            <a:ext cx="9071650" cy="21641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16129" y="869020"/>
            <a:ext cx="281737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Training set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936496" y="-45115"/>
            <a:ext cx="167225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smtClean="0"/>
              <a:t>Model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18722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73021" y="0"/>
            <a:ext cx="5221941" cy="3101788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K nearest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neighbor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7648" y="588112"/>
            <a:ext cx="7551444" cy="49938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8937608" y="5729758"/>
            <a:ext cx="30246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/>
              <a:t>Grus</a:t>
            </a:r>
            <a:r>
              <a:rPr lang="en-US" sz="1400" i="1" dirty="0" smtClean="0"/>
              <a:t>, </a:t>
            </a:r>
            <a:r>
              <a:rPr lang="en-US" sz="1400" i="1" dirty="0" smtClean="0"/>
              <a:t>Data </a:t>
            </a:r>
            <a:r>
              <a:rPr lang="en-US" sz="1400" i="1" dirty="0"/>
              <a:t>Science from </a:t>
            </a:r>
            <a:r>
              <a:rPr lang="en-US" sz="1400" i="1" dirty="0" smtClean="0"/>
              <a:t>Scratch (2015)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1196914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73021" y="0"/>
            <a:ext cx="5221941" cy="3101788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K nearest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neighbor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1" name="Content Placeholder 8"/>
          <p:cNvSpPr>
            <a:spLocks noGrp="1"/>
          </p:cNvSpPr>
          <p:nvPr>
            <p:ph idx="1"/>
          </p:nvPr>
        </p:nvSpPr>
        <p:spPr>
          <a:xfrm>
            <a:off x="802341" y="2452503"/>
            <a:ext cx="5293659" cy="40998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the curse of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dimensionality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intuitive, but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not very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efficient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7648" y="588112"/>
            <a:ext cx="7551444" cy="49938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8937608" y="5729758"/>
            <a:ext cx="30246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/>
              <a:t>Grus</a:t>
            </a:r>
            <a:r>
              <a:rPr lang="en-US" sz="1400" i="1" dirty="0" smtClean="0"/>
              <a:t>, </a:t>
            </a:r>
            <a:r>
              <a:rPr lang="en-US" sz="1400" i="1" dirty="0" smtClean="0"/>
              <a:t>Data </a:t>
            </a:r>
            <a:r>
              <a:rPr lang="en-US" sz="1400" i="1" dirty="0"/>
              <a:t>Science from </a:t>
            </a:r>
            <a:r>
              <a:rPr lang="en-US" sz="1400" i="1" dirty="0" smtClean="0"/>
              <a:t>Scratch (2015)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360912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648" y="357909"/>
            <a:ext cx="6885487" cy="559624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565075" y="5932875"/>
            <a:ext cx="30246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/>
              <a:t>Grus</a:t>
            </a:r>
            <a:r>
              <a:rPr lang="en-US" sz="1400" i="1" dirty="0" smtClean="0"/>
              <a:t>, </a:t>
            </a:r>
            <a:r>
              <a:rPr lang="en-US" sz="1400" i="1" dirty="0" smtClean="0"/>
              <a:t>Data </a:t>
            </a:r>
            <a:r>
              <a:rPr lang="en-US" sz="1400" i="1" dirty="0"/>
              <a:t>Science from </a:t>
            </a:r>
            <a:r>
              <a:rPr lang="en-US" sz="1400" i="1" dirty="0" smtClean="0"/>
              <a:t>Scratch (2015)</a:t>
            </a:r>
            <a:endParaRPr lang="en-US" sz="1400" i="1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3021" y="0"/>
            <a:ext cx="5221941" cy="3101788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Logistic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regression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2" name="Content Placeholder 8"/>
          <p:cNvSpPr>
            <a:spLocks noGrp="1"/>
          </p:cNvSpPr>
          <p:nvPr>
            <p:ph idx="1"/>
          </p:nvPr>
        </p:nvSpPr>
        <p:spPr>
          <a:xfrm>
            <a:off x="802341" y="2452503"/>
            <a:ext cx="5293659" cy="40998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>n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umbers in,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classes out</a:t>
            </a: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01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530275" y="5897316"/>
            <a:ext cx="17411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smtClean="0"/>
              <a:t>Wikimedia Commons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3021" y="0"/>
            <a:ext cx="5221941" cy="3101788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Logistic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regression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pic>
        <p:nvPicPr>
          <p:cNvPr id="9" name="Picture 4" descr="https://upload.wikimedia.org/wikipedia/commons/6/6d/Exam_pass_logistic_curve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5867" y="848029"/>
            <a:ext cx="6810967" cy="4935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ontent Placeholder 8"/>
          <p:cNvSpPr>
            <a:spLocks noGrp="1"/>
          </p:cNvSpPr>
          <p:nvPr>
            <p:ph idx="1"/>
          </p:nvPr>
        </p:nvSpPr>
        <p:spPr>
          <a:xfrm>
            <a:off x="802341" y="2452503"/>
            <a:ext cx="5293659" cy="40998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>n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umbers in,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classes out</a:t>
            </a: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20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3021" y="0"/>
            <a:ext cx="5221941" cy="3101788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Logistic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regression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1" name="Content Placeholder 8"/>
          <p:cNvSpPr>
            <a:spLocks noGrp="1"/>
          </p:cNvSpPr>
          <p:nvPr>
            <p:ph idx="1"/>
          </p:nvPr>
        </p:nvSpPr>
        <p:spPr>
          <a:xfrm>
            <a:off x="802341" y="2452503"/>
            <a:ext cx="5293659" cy="40998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prone to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overfitting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(i.e., training 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data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not representative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of real world)</a:t>
            </a:r>
          </a:p>
        </p:txBody>
      </p:sp>
      <p:sp>
        <p:nvSpPr>
          <p:cNvPr id="12" name="Rectangle 11"/>
          <p:cNvSpPr/>
          <p:nvPr/>
        </p:nvSpPr>
        <p:spPr>
          <a:xfrm>
            <a:off x="9530275" y="5897316"/>
            <a:ext cx="17411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smtClean="0"/>
              <a:t>Wikimedia Commons</a:t>
            </a:r>
          </a:p>
        </p:txBody>
      </p:sp>
      <p:pic>
        <p:nvPicPr>
          <p:cNvPr id="14" name="Picture 4" descr="https://upload.wikimedia.org/wikipedia/commons/6/6d/Exam_pass_logistic_curve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5867" y="848029"/>
            <a:ext cx="6810967" cy="4935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6619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839" y="557180"/>
            <a:ext cx="6802690" cy="5319325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590950" y="557180"/>
            <a:ext cx="5221941" cy="3101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Support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vector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machine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(SVM)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395742" y="5863450"/>
            <a:ext cx="30246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/>
              <a:t>Grus</a:t>
            </a:r>
            <a:r>
              <a:rPr lang="en-US" sz="1400" i="1" dirty="0" smtClean="0"/>
              <a:t>, </a:t>
            </a:r>
            <a:r>
              <a:rPr lang="en-US" sz="1400" i="1" dirty="0" smtClean="0"/>
              <a:t>Data </a:t>
            </a:r>
            <a:r>
              <a:rPr lang="en-US" sz="1400" i="1" dirty="0"/>
              <a:t>Science from </a:t>
            </a:r>
            <a:r>
              <a:rPr lang="en-US" sz="1400" i="1" dirty="0" smtClean="0"/>
              <a:t>Scratch (2015)</a:t>
            </a:r>
            <a:endParaRPr lang="en-US" sz="1400" i="1" dirty="0"/>
          </a:p>
        </p:txBody>
      </p:sp>
      <p:sp>
        <p:nvSpPr>
          <p:cNvPr id="12" name="Content Placeholder 8"/>
          <p:cNvSpPr>
            <a:spLocks noGrp="1"/>
          </p:cNvSpPr>
          <p:nvPr>
            <p:ph idx="1"/>
          </p:nvPr>
        </p:nvSpPr>
        <p:spPr>
          <a:xfrm>
            <a:off x="802341" y="3658968"/>
            <a:ext cx="5293659" cy="289334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>s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earching for a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way to create a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wide boundary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between classes</a:t>
            </a: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2275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839" y="557180"/>
            <a:ext cx="6802690" cy="5319325"/>
          </a:xfrm>
          <a:prstGeom prst="rect">
            <a:avLst/>
          </a:prstGeom>
        </p:spPr>
      </p:pic>
      <p:sp>
        <p:nvSpPr>
          <p:cNvPr id="16" name="Title 1"/>
          <p:cNvSpPr txBox="1">
            <a:spLocks/>
          </p:cNvSpPr>
          <p:nvPr/>
        </p:nvSpPr>
        <p:spPr>
          <a:xfrm>
            <a:off x="590950" y="557180"/>
            <a:ext cx="5221941" cy="3101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Support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vector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machine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(SVM)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7" name="Content Placeholder 8"/>
          <p:cNvSpPr>
            <a:spLocks noGrp="1"/>
          </p:cNvSpPr>
          <p:nvPr>
            <p:ph idx="1"/>
          </p:nvPr>
        </p:nvSpPr>
        <p:spPr>
          <a:xfrm>
            <a:off x="802341" y="3658968"/>
            <a:ext cx="5293659" cy="289334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fast and 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pretty good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in a wide range of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applications</a:t>
            </a: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395742" y="5863450"/>
            <a:ext cx="30246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/>
              <a:t>Grus</a:t>
            </a:r>
            <a:r>
              <a:rPr lang="en-US" sz="1400" i="1" dirty="0" smtClean="0"/>
              <a:t>, </a:t>
            </a:r>
            <a:r>
              <a:rPr lang="en-US" sz="1400" i="1" dirty="0" smtClean="0"/>
              <a:t>Data </a:t>
            </a:r>
            <a:r>
              <a:rPr lang="en-US" sz="1400" i="1" dirty="0"/>
              <a:t>Science from </a:t>
            </a:r>
            <a:r>
              <a:rPr lang="en-US" sz="1400" i="1" dirty="0" smtClean="0"/>
              <a:t>Scratch (2015)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665809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271" y="267608"/>
            <a:ext cx="9337458" cy="582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515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573021" y="235890"/>
            <a:ext cx="5221941" cy="2238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Decision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trees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431" y="1002573"/>
            <a:ext cx="5558369" cy="4383741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395742" y="5863450"/>
            <a:ext cx="30246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/>
              <a:t>Grus</a:t>
            </a:r>
            <a:r>
              <a:rPr lang="en-US" sz="1400" i="1" dirty="0" smtClean="0"/>
              <a:t>, </a:t>
            </a:r>
            <a:r>
              <a:rPr lang="en-US" sz="1400" i="1" dirty="0" smtClean="0"/>
              <a:t>Data </a:t>
            </a:r>
            <a:r>
              <a:rPr lang="en-US" sz="1400" i="1" dirty="0"/>
              <a:t>Science from </a:t>
            </a:r>
            <a:r>
              <a:rPr lang="en-US" sz="1400" i="1" dirty="0" smtClean="0"/>
              <a:t>Scratch (2015)</a:t>
            </a:r>
            <a:endParaRPr lang="en-US" sz="1400" i="1" dirty="0"/>
          </a:p>
        </p:txBody>
      </p:sp>
      <p:sp>
        <p:nvSpPr>
          <p:cNvPr id="12" name="Content Placeholder 8"/>
          <p:cNvSpPr>
            <a:spLocks noGrp="1"/>
          </p:cNvSpPr>
          <p:nvPr>
            <p:ph idx="1"/>
          </p:nvPr>
        </p:nvSpPr>
        <p:spPr>
          <a:xfrm>
            <a:off x="784412" y="2297772"/>
            <a:ext cx="5293659" cy="456022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if x, then y </a:t>
            </a:r>
            <a:r>
              <a:rPr lang="mr-IN" sz="3200" dirty="0" smtClean="0">
                <a:solidFill>
                  <a:schemeClr val="bg2">
                    <a:lumMod val="25000"/>
                  </a:schemeClr>
                </a:solidFill>
              </a:rPr>
              <a:t>…</a:t>
            </a: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0890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573021" y="235890"/>
            <a:ext cx="5221941" cy="2238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Decision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trees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6" name="Content Placeholder 8"/>
          <p:cNvSpPr>
            <a:spLocks noGrp="1"/>
          </p:cNvSpPr>
          <p:nvPr>
            <p:ph idx="1"/>
          </p:nvPr>
        </p:nvSpPr>
        <p:spPr>
          <a:xfrm>
            <a:off x="784412" y="2297772"/>
            <a:ext cx="5293659" cy="456022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h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ighly 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interpretable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results</a:t>
            </a:r>
          </a:p>
          <a:p>
            <a:pPr>
              <a:lnSpc>
                <a:spcPct val="110000"/>
              </a:lnSpc>
            </a:pP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>slower than 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SVMs</a:t>
            </a: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>r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andom 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forests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and gradient boosting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are improved variations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431" y="1002573"/>
            <a:ext cx="5558369" cy="4383741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395742" y="5863450"/>
            <a:ext cx="30246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/>
              <a:t>Grus</a:t>
            </a:r>
            <a:r>
              <a:rPr lang="en-US" sz="1400" i="1" dirty="0" smtClean="0"/>
              <a:t>, </a:t>
            </a:r>
            <a:r>
              <a:rPr lang="en-US" sz="1400" i="1" dirty="0" smtClean="0"/>
              <a:t>Data </a:t>
            </a:r>
            <a:r>
              <a:rPr lang="en-US" sz="1400" i="1" dirty="0"/>
              <a:t>Science from </a:t>
            </a:r>
            <a:r>
              <a:rPr lang="en-US" sz="1400" i="1" dirty="0" smtClean="0"/>
              <a:t>Scratch (2015)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394747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573021" y="235890"/>
            <a:ext cx="5221941" cy="2238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Gaussian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mixture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models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1565" y="0"/>
            <a:ext cx="7680435" cy="5712324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8351782" y="5781248"/>
            <a:ext cx="326807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/>
              <a:t>Zhu, </a:t>
            </a:r>
            <a:r>
              <a:rPr lang="en-US" sz="1400" dirty="0"/>
              <a:t>Yu's Machine Learning </a:t>
            </a:r>
            <a:r>
              <a:rPr lang="en-US" sz="1400" dirty="0" smtClean="0"/>
              <a:t>Garden (2015)</a:t>
            </a:r>
            <a:endParaRPr lang="en-US" sz="1400" dirty="0"/>
          </a:p>
          <a:p>
            <a:endParaRPr lang="en-US" sz="1600" dirty="0"/>
          </a:p>
        </p:txBody>
      </p:sp>
      <p:sp>
        <p:nvSpPr>
          <p:cNvPr id="11" name="Content Placeholder 8"/>
          <p:cNvSpPr>
            <a:spLocks noGrp="1"/>
          </p:cNvSpPr>
          <p:nvPr>
            <p:ph idx="1"/>
          </p:nvPr>
        </p:nvSpPr>
        <p:spPr>
          <a:xfrm>
            <a:off x="784412" y="2474259"/>
            <a:ext cx="5293659" cy="456022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assuming that groups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of observations will be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normally distributed</a:t>
            </a: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5945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573021" y="235890"/>
            <a:ext cx="5221941" cy="2238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Gaussian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mixture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models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784412" y="2474259"/>
            <a:ext cx="5293659" cy="456022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>g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ood 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for reasoning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about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shades of gray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1565" y="0"/>
            <a:ext cx="7680435" cy="571232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8351782" y="5781248"/>
            <a:ext cx="326807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/>
              <a:t>Zhu, </a:t>
            </a:r>
            <a:r>
              <a:rPr lang="en-US" sz="1400" dirty="0"/>
              <a:t>Yu's Machine Learning </a:t>
            </a:r>
            <a:r>
              <a:rPr lang="en-US" sz="1400" dirty="0" smtClean="0"/>
              <a:t>Garden (2015)</a:t>
            </a:r>
            <a:endParaRPr lang="en-US" sz="14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09983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0095992" y="5781441"/>
            <a:ext cx="17411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/>
              <a:t>Wikimedia </a:t>
            </a:r>
            <a:r>
              <a:rPr lang="en-US" sz="1400" dirty="0" smtClean="0"/>
              <a:t>Commons</a:t>
            </a:r>
            <a:endParaRPr lang="en-US" sz="1400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73021" y="1863712"/>
            <a:ext cx="5221941" cy="2001905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Neural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networks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354" y="568166"/>
            <a:ext cx="9297620" cy="366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44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73021" y="1863712"/>
            <a:ext cx="5221941" cy="2001905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Neural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networks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1" name="Content Placeholder 8"/>
          <p:cNvSpPr>
            <a:spLocks noGrp="1"/>
          </p:cNvSpPr>
          <p:nvPr>
            <p:ph idx="1"/>
          </p:nvPr>
        </p:nvSpPr>
        <p:spPr>
          <a:xfrm>
            <a:off x="573021" y="3959800"/>
            <a:ext cx="8427544" cy="210507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“the 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future”</a:t>
            </a:r>
          </a:p>
          <a:p>
            <a:pPr>
              <a:lnSpc>
                <a:spcPct val="110000"/>
              </a:lnSpc>
            </a:pP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>o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utput 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not interpretable</a:t>
            </a:r>
          </a:p>
          <a:p>
            <a:pPr>
              <a:lnSpc>
                <a:spcPct val="110000"/>
              </a:lnSpc>
            </a:pP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>s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low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, expensive, steep learning curve</a:t>
            </a:r>
          </a:p>
          <a:p>
            <a:pPr>
              <a:lnSpc>
                <a:spcPct val="110000"/>
              </a:lnSpc>
            </a:pP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354" y="568166"/>
            <a:ext cx="9297620" cy="3661452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0095992" y="5781441"/>
            <a:ext cx="17411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/>
              <a:t>Wikimedia </a:t>
            </a:r>
            <a:r>
              <a:rPr lang="en-US" sz="1400" dirty="0" smtClean="0"/>
              <a:t>Commons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220760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1703297" y="1198902"/>
          <a:ext cx="8869080" cy="40464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381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2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</a:t>
                      </a:r>
                      <a:r>
                        <a:rPr lang="en-US" sz="2000" baseline="0" dirty="0" smtClean="0"/>
                        <a:t> 3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11.3166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13.1009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17.1638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1.2876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 smtClean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0.0023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8.9224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12.826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 smtClean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13.9563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11.0516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8.5414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14.0572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A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1.7851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9.1011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10.7928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4.5441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12.0978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10.4598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5.7786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12.4596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0.28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17.3005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3.7776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11.1616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7.3366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13.3285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13.3285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17.5108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7.1498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13.6181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13.391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10.9546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6.7191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13.0848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3.9394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972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105877" y="636787"/>
            <a:ext cx="10578123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X = [[11.3166, 13.1009, 17.1638, 1.2876],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[0.0023, 8.9224, 7.3368, 12.826],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[13.9563, 11.0516, 8.5414, 14.0572],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[1.7851, 9.1011, 10.7928, 4.5441],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[12.0978, 10.4598, 5.7786, 12.4596],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[0.28, 17.3005, 3.7776, 11.1616],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[7.3366, 13.3285, 13.3285, 17.5108],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[7.1498, 13.6181, 13.391, 7.3366],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[10.9546, 6.7191, 13.0848, 3.9394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]]</a:t>
            </a:r>
          </a:p>
          <a:p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y = [0, 0, 0, 0, 1, 1, 1, 1, 1, 1]</a:t>
            </a:r>
          </a:p>
        </p:txBody>
      </p:sp>
    </p:spTree>
    <p:extLst>
      <p:ext uri="{BB962C8B-B14F-4D97-AF65-F5344CB8AC3E}">
        <p14:creationId xmlns:p14="http://schemas.microsoft.com/office/powerpoint/2010/main" val="1768717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105877" y="636787"/>
            <a:ext cx="10578123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X = [[11.3166, 13.1009, 17.1638, 1.2876],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[0.0023, 8.9224, 7.3368, 12.826],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[13.9563, 11.0516, 8.5414, 14.0572],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[1.7851, 9.1011, 10.7928, 4.5441],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[12.0978, 10.4598, 5.7786, 12.4596],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[0.28, 17.3005, 3.7776, 11.1616],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[7.3366, 13.3285, 13.3285, 17.5108],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[7.1498, 13.6181, 13.391, 7.3366],</a:t>
            </a: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[10.9546, 6.7191, 13.0848, 3.9394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]]</a:t>
            </a:r>
          </a:p>
          <a:p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y = [0, 0, 0, 0, 1, 1, 1, 1, 1, 1]</a:t>
            </a:r>
          </a:p>
          <a:p>
            <a:endParaRPr lang="en-US" sz="2000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sklearn.svm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import 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SVC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svm_classifier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SVC(kernel='linear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')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svm_classifier.fit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(X, y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svm_classifier.predict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([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[4.4, 9.1, 2.2, 3.2</a:t>
            </a:r>
            <a:r>
              <a:rPr lang="en-US" sz="2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], [1.1, 2.8, 4.1, 0.4]])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3671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026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6610291"/>
              </p:ext>
            </p:extLst>
          </p:nvPr>
        </p:nvGraphicFramePr>
        <p:xfrm>
          <a:off x="1703297" y="1198902"/>
          <a:ext cx="8869080" cy="40464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381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2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</a:t>
                      </a:r>
                      <a:r>
                        <a:rPr lang="en-US" sz="2000" baseline="0" dirty="0" smtClean="0"/>
                        <a:t> 3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11.3166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13.1009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17.1638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1.2876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 smtClean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0.0023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8.9224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12.826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 smtClean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13.9563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11.0516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8.5414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14.0572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A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1.7851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9.1011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10.7928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4.5441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12.0978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10.4598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5.7786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12.4596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0.28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17.3005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3.7776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11.1616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7.3366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13.3285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13.3285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17.5108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7.1498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13.6181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13.391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10.9546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6.7191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13.0848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3.9394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629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271" y="267608"/>
            <a:ext cx="9337458" cy="582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955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xisting metadata quality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H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uman ML training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T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echnical literacy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opyright restrictions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311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Changes in the past 5 years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Processors are faster.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Storage is cheaper.</a:t>
            </a:r>
          </a:p>
          <a:p>
            <a:pPr>
              <a:lnSpc>
                <a:spcPct val="110000"/>
              </a:lnSpc>
            </a:pP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VPSes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 are friendlier.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More and better core ML tools.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More and better high-level wrappers.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GitHub and Stack Overflow are much larger.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050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205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1401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63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8985" y="1033769"/>
            <a:ext cx="6961777" cy="467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748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7773" y="1033769"/>
            <a:ext cx="6958584" cy="4672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1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Types of machine learning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Regression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output: a number</a:t>
            </a:r>
          </a:p>
          <a:p>
            <a:pPr lvl="1">
              <a:lnSpc>
                <a:spcPct val="110000"/>
              </a:lnSpc>
            </a:pP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880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22" y="406400"/>
            <a:ext cx="10478477" cy="1284288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Linear Regression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n</a:t>
            </a: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umbers in, numbers out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87" y="1643722"/>
            <a:ext cx="6285156" cy="4157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10129858" y="5781441"/>
            <a:ext cx="17411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smtClean="0"/>
              <a:t>Wikimedia </a:t>
            </a:r>
            <a:r>
              <a:rPr lang="en-US" sz="1400" dirty="0" smtClean="0"/>
              <a:t>Commons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13512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Types of machine learning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Regression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output: a number</a:t>
            </a:r>
          </a:p>
          <a:p>
            <a:pPr lvl="1">
              <a:lnSpc>
                <a:spcPct val="110000"/>
              </a:lnSpc>
            </a:pP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Classification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output: a class (i.e., category)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9054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Types of 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machine learning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Supervised learning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starting with labeled training 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data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11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2220</TotalTime>
  <Words>1160</Words>
  <Application>Microsoft Macintosh PowerPoint</Application>
  <PresentationFormat>Widescreen</PresentationFormat>
  <Paragraphs>332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Calibri</vt:lpstr>
      <vt:lpstr>Calibri Light</vt:lpstr>
      <vt:lpstr>Courier New</vt:lpstr>
      <vt:lpstr>Mangal</vt:lpstr>
      <vt:lpstr>Arial</vt:lpstr>
      <vt:lpstr>Office Theme</vt:lpstr>
      <vt:lpstr>Machine Learning Overview</vt:lpstr>
      <vt:lpstr>PowerPoint Presentation</vt:lpstr>
      <vt:lpstr>PowerPoint Presentation</vt:lpstr>
      <vt:lpstr>PowerPoint Presentation</vt:lpstr>
      <vt:lpstr>PowerPoint Presentation</vt:lpstr>
      <vt:lpstr>Types of machine learning</vt:lpstr>
      <vt:lpstr>Linear Regression</vt:lpstr>
      <vt:lpstr>Types of machine learning</vt:lpstr>
      <vt:lpstr>Types of machine learning</vt:lpstr>
      <vt:lpstr>Types of machine learning</vt:lpstr>
      <vt:lpstr>Types of machine learning</vt:lpstr>
      <vt:lpstr>PowerPoint Presentation</vt:lpstr>
      <vt:lpstr>K nearest  neighbor</vt:lpstr>
      <vt:lpstr>K nearest  neighbor</vt:lpstr>
      <vt:lpstr>Logistic  regression</vt:lpstr>
      <vt:lpstr>Logistic  regression</vt:lpstr>
      <vt:lpstr>Logistic  regression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Neural  networks</vt:lpstr>
      <vt:lpstr>Neural  networks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Bottlenecks to wide application</vt:lpstr>
      <vt:lpstr>Changes in the past 5 years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McLaughlin, Stephen R</dc:creator>
  <cp:lastModifiedBy>Microsoft Office User</cp:lastModifiedBy>
  <cp:revision>128</cp:revision>
  <dcterms:created xsi:type="dcterms:W3CDTF">2017-05-07T13:13:01Z</dcterms:created>
  <dcterms:modified xsi:type="dcterms:W3CDTF">2017-11-20T20:55:10Z</dcterms:modified>
</cp:coreProperties>
</file>

<file path=docProps/thumbnail.jpeg>
</file>